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7" r:id="rId3"/>
    <p:sldId id="257" r:id="rId4"/>
    <p:sldId id="280" r:id="rId5"/>
    <p:sldId id="279" r:id="rId6"/>
    <p:sldId id="259" r:id="rId7"/>
    <p:sldId id="260" r:id="rId8"/>
    <p:sldId id="263" r:id="rId9"/>
    <p:sldId id="264" r:id="rId10"/>
    <p:sldId id="265" r:id="rId11"/>
    <p:sldId id="271" r:id="rId12"/>
    <p:sldId id="272" r:id="rId13"/>
    <p:sldId id="281" r:id="rId14"/>
    <p:sldId id="282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3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33333" r="7501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3075" name="Picture 3"/>
            <p:cNvPicPr>
              <a:picLocks noChangeArrowheads="1"/>
            </p:cNvPicPr>
            <p:nvPr/>
          </p:nvPicPr>
          <p:blipFill>
            <a:blip r:embed="rId2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sr-Latn-CS"/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3BE2234-0003-40E9-BE67-B90AD6539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27625-0399-47BF-A343-7DA0299A6E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E1D53-54B9-4316-AEB5-28C7095867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080A3-4FFA-4ACF-B7F0-C7BFCDAC0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BDCCB-3ABC-48B2-B986-7BDDC390CB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C159A-C788-4710-8CCC-D8E022A384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6F04B-4507-4883-B58B-BBF873D0FF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A616A-EF1B-46FA-AEF1-D1902EBF99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FB90A-B72F-4710-8DC9-99562324A7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550DA-B9B6-475E-9584-E41247E56F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29285-717A-4046-A39B-AF1C876DD7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8888" r="7501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3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sr-Latn-CS"/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F67F4A99-11FD-4C49-9110-D6F5800233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 dirty="0" smtClean="0">
                <a:latin typeface="Comic Sans MS" pitchFamily="66" charset="0"/>
              </a:rPr>
              <a:t>Мерење </a:t>
            </a:r>
            <a:r>
              <a:rPr lang="mk-MK" sz="4000" dirty="0" smtClean="0">
                <a:latin typeface="Comic Sans MS" pitchFamily="66" charset="0"/>
              </a:rPr>
              <a:t>на </a:t>
            </a:r>
            <a:r>
              <a:rPr lang="sr-Cyrl-CS" sz="4000" dirty="0" smtClean="0">
                <a:latin typeface="Comic Sans MS" pitchFamily="66" charset="0"/>
              </a:rPr>
              <a:t>агли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458200" cy="4114800"/>
          </a:xfrm>
        </p:spPr>
        <p:txBody>
          <a:bodyPr/>
          <a:lstStyle/>
          <a:p>
            <a:pPr marL="609600" indent="-609600">
              <a:buNone/>
            </a:pPr>
            <a:r>
              <a:rPr lang="sr-Cyrl-CS" sz="2400" dirty="0" smtClean="0">
                <a:latin typeface="Comic Sans MS" pitchFamily="66" charset="0"/>
              </a:rPr>
              <a:t>       </a:t>
            </a:r>
            <a:endParaRPr lang="cy-GB" sz="2400" dirty="0">
              <a:latin typeface="Comic Sans MS" pitchFamily="66" charset="0"/>
            </a:endParaRPr>
          </a:p>
          <a:p>
            <a:pPr marL="609600" indent="-609600">
              <a:buFontTx/>
              <a:buNone/>
            </a:pPr>
            <a:endParaRPr lang="en-US" sz="2400" dirty="0">
              <a:latin typeface="Comic Sans MS" pitchFamily="66" charset="0"/>
            </a:endParaRPr>
          </a:p>
        </p:txBody>
      </p:sp>
      <p:pic>
        <p:nvPicPr>
          <p:cNvPr id="4102" name="Picture 6" descr="MCj0340408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223">
            <a:off x="648692" y="1957504"/>
            <a:ext cx="4290205" cy="3028380"/>
          </a:xfrm>
          <a:prstGeom prst="rect">
            <a:avLst/>
          </a:prstGeom>
          <a:noFill/>
        </p:spPr>
      </p:pic>
      <p:pic>
        <p:nvPicPr>
          <p:cNvPr id="11" name="Picture 5" descr="ang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29163"/>
            <a:ext cx="7467600" cy="21288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786578" y="6072206"/>
            <a:ext cx="3297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CS" dirty="0" smtClean="0"/>
          </a:p>
          <a:p>
            <a:r>
              <a:rPr lang="sr-Cyrl-CS" dirty="0" smtClean="0"/>
              <a:t>Слађана Трајковић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5013003"/>
            <a:ext cx="7772400" cy="792261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sr-Cyrl-CS" sz="4000" b="1" dirty="0" smtClean="0">
                <a:latin typeface="Comic Sans MS" pitchFamily="66" charset="0"/>
              </a:rPr>
              <a:t>Овој агол изнесува </a:t>
            </a:r>
            <a:r>
              <a:rPr lang="cy-GB" sz="4000" b="1" dirty="0" smtClean="0">
                <a:latin typeface="Comic Sans MS" pitchFamily="66" charset="0"/>
              </a:rPr>
              <a:t> </a:t>
            </a:r>
            <a:r>
              <a:rPr lang="cy-GB" sz="4000" b="1" dirty="0">
                <a:latin typeface="Comic Sans MS" pitchFamily="66" charset="0"/>
              </a:rPr>
              <a:t>35</a:t>
            </a:r>
            <a:r>
              <a:rPr lang="en-US" sz="4000" b="1" dirty="0">
                <a:latin typeface="Comic Sans MS" pitchFamily="66" charset="0"/>
              </a:rPr>
              <a:t>°.</a:t>
            </a:r>
          </a:p>
        </p:txBody>
      </p:sp>
      <p:pic>
        <p:nvPicPr>
          <p:cNvPr id="16388" name="Picture 4" descr="Protra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916113"/>
            <a:ext cx="3960812" cy="2173287"/>
          </a:xfrm>
          <a:prstGeom prst="rect">
            <a:avLst/>
          </a:prstGeom>
          <a:noFill/>
        </p:spPr>
      </p:pic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3203575" y="1773238"/>
            <a:ext cx="2952750" cy="20891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r-Latn-C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203575" y="3860800"/>
            <a:ext cx="3673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r-Latn-CS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 rot="16200000">
            <a:off x="5177631" y="2320132"/>
            <a:ext cx="485775" cy="976312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6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5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5350" y="3251200"/>
            <a:ext cx="39909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0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3650" y="685800"/>
            <a:ext cx="39909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53100" y="304800"/>
            <a:ext cx="2914650" cy="2495550"/>
            <a:chOff x="3672" y="480"/>
            <a:chExt cx="1836" cy="1572"/>
          </a:xfrm>
        </p:grpSpPr>
        <p:sp>
          <p:nvSpPr>
            <p:cNvPr id="11284" name="Freeform 5"/>
            <p:cNvSpPr>
              <a:spLocks/>
            </p:cNvSpPr>
            <p:nvPr/>
          </p:nvSpPr>
          <p:spPr bwMode="auto">
            <a:xfrm>
              <a:off x="3672" y="776"/>
              <a:ext cx="1836" cy="1276"/>
            </a:xfrm>
            <a:custGeom>
              <a:avLst/>
              <a:gdLst>
                <a:gd name="T0" fmla="*/ 1488 w 1488"/>
                <a:gd name="T1" fmla="*/ 1056 h 1056"/>
                <a:gd name="T2" fmla="*/ 0 w 1488"/>
                <a:gd name="T3" fmla="*/ 1056 h 1056"/>
                <a:gd name="T4" fmla="*/ 864 w 1488"/>
                <a:gd name="T5" fmla="*/ 0 h 1056"/>
                <a:gd name="T6" fmla="*/ 0 60000 65536"/>
                <a:gd name="T7" fmla="*/ 0 60000 65536"/>
                <a:gd name="T8" fmla="*/ 0 60000 65536"/>
                <a:gd name="T9" fmla="*/ 0 w 1488"/>
                <a:gd name="T10" fmla="*/ 0 h 1056"/>
                <a:gd name="T11" fmla="*/ 1488 w 1488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88" h="1056">
                  <a:moveTo>
                    <a:pt x="1488" y="1056"/>
                  </a:moveTo>
                  <a:lnTo>
                    <a:pt x="0" y="1056"/>
                  </a:lnTo>
                  <a:lnTo>
                    <a:pt x="864" y="0"/>
                  </a:lnTo>
                </a:path>
              </a:pathLst>
            </a:custGeom>
            <a:noFill/>
            <a:ln w="50800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r-Latn-CS"/>
            </a:p>
          </p:txBody>
        </p:sp>
        <p:sp>
          <p:nvSpPr>
            <p:cNvPr id="11285" name="Text Box 6"/>
            <p:cNvSpPr txBox="1">
              <a:spLocks noChangeArrowheads="1"/>
            </p:cNvSpPr>
            <p:nvPr/>
          </p:nvSpPr>
          <p:spPr bwMode="auto">
            <a:xfrm>
              <a:off x="5184" y="480"/>
              <a:ext cx="312" cy="29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>
                  <a:solidFill>
                    <a:srgbClr val="FFFFCC"/>
                  </a:solidFill>
                  <a:latin typeface="Comic Sans MS" pitchFamily="66" charset="0"/>
                </a:rPr>
                <a:t>1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14350" y="2857500"/>
            <a:ext cx="3619500" cy="2514600"/>
            <a:chOff x="528" y="2172"/>
            <a:chExt cx="2280" cy="1584"/>
          </a:xfrm>
        </p:grpSpPr>
        <p:sp>
          <p:nvSpPr>
            <p:cNvPr id="11282" name="Freeform 8"/>
            <p:cNvSpPr>
              <a:spLocks/>
            </p:cNvSpPr>
            <p:nvPr/>
          </p:nvSpPr>
          <p:spPr bwMode="auto">
            <a:xfrm>
              <a:off x="948" y="2280"/>
              <a:ext cx="1860" cy="1476"/>
            </a:xfrm>
            <a:custGeom>
              <a:avLst/>
              <a:gdLst>
                <a:gd name="T0" fmla="*/ 0 w 1704"/>
                <a:gd name="T1" fmla="*/ 1248 h 1248"/>
                <a:gd name="T2" fmla="*/ 1704 w 1704"/>
                <a:gd name="T3" fmla="*/ 1248 h 1248"/>
                <a:gd name="T4" fmla="*/ 1128 w 1704"/>
                <a:gd name="T5" fmla="*/ 0 h 1248"/>
                <a:gd name="T6" fmla="*/ 0 60000 65536"/>
                <a:gd name="T7" fmla="*/ 0 60000 65536"/>
                <a:gd name="T8" fmla="*/ 0 60000 65536"/>
                <a:gd name="T9" fmla="*/ 0 w 1704"/>
                <a:gd name="T10" fmla="*/ 0 h 1248"/>
                <a:gd name="T11" fmla="*/ 1704 w 1704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4" h="1248">
                  <a:moveTo>
                    <a:pt x="0" y="1248"/>
                  </a:moveTo>
                  <a:lnTo>
                    <a:pt x="1704" y="1248"/>
                  </a:lnTo>
                  <a:lnTo>
                    <a:pt x="1128" y="0"/>
                  </a:lnTo>
                </a:path>
              </a:pathLst>
            </a:custGeom>
            <a:noFill/>
            <a:ln w="50800">
              <a:solidFill>
                <a:srgbClr val="7030A0"/>
              </a:solidFill>
              <a:round/>
              <a:headEnd/>
              <a:tailEnd/>
            </a:ln>
          </p:spPr>
          <p:txBody>
            <a:bodyPr/>
            <a:lstStyle/>
            <a:p>
              <a:endParaRPr lang="sr-Latn-CS"/>
            </a:p>
          </p:txBody>
        </p:sp>
        <p:sp>
          <p:nvSpPr>
            <p:cNvPr id="11283" name="Text Box 9"/>
            <p:cNvSpPr txBox="1">
              <a:spLocks noChangeArrowheads="1"/>
            </p:cNvSpPr>
            <p:nvPr/>
          </p:nvSpPr>
          <p:spPr bwMode="auto">
            <a:xfrm>
              <a:off x="528" y="2172"/>
              <a:ext cx="360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>
                  <a:solidFill>
                    <a:srgbClr val="FFFFCC"/>
                  </a:solidFill>
                  <a:latin typeface="Comic Sans MS" pitchFamily="66" charset="0"/>
                </a:rPr>
                <a:t>2</a:t>
              </a:r>
            </a:p>
          </p:txBody>
        </p:sp>
      </p:grpSp>
      <p:sp>
        <p:nvSpPr>
          <p:cNvPr id="216074" name="Text Box 10"/>
          <p:cNvSpPr txBox="1">
            <a:spLocks noChangeArrowheads="1"/>
          </p:cNvSpPr>
          <p:nvPr/>
        </p:nvSpPr>
        <p:spPr bwMode="auto">
          <a:xfrm>
            <a:off x="514350" y="419100"/>
            <a:ext cx="2571750" cy="830997"/>
          </a:xfrm>
          <a:prstGeom prst="rect">
            <a:avLst/>
          </a:prstGeom>
          <a:solidFill>
            <a:schemeClr val="accent2">
              <a:lumMod val="90000"/>
            </a:schemeClr>
          </a:solidFill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400" dirty="0" smtClean="0">
                <a:solidFill>
                  <a:srgbClr val="002060"/>
                </a:solidFill>
                <a:latin typeface="Comic Sans MS" pitchFamily="66" charset="0"/>
              </a:rPr>
              <a:t>Мерење на агли со агломер</a:t>
            </a:r>
            <a:endParaRPr lang="en-GB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16075" name="Freeform 11"/>
          <p:cNvSpPr>
            <a:spLocks/>
          </p:cNvSpPr>
          <p:nvPr/>
        </p:nvSpPr>
        <p:spPr bwMode="auto">
          <a:xfrm>
            <a:off x="7308850" y="1174750"/>
            <a:ext cx="666750" cy="1454150"/>
          </a:xfrm>
          <a:custGeom>
            <a:avLst/>
            <a:gdLst>
              <a:gd name="T0" fmla="*/ 420 w 420"/>
              <a:gd name="T1" fmla="*/ 916 h 916"/>
              <a:gd name="T2" fmla="*/ 404 w 420"/>
              <a:gd name="T3" fmla="*/ 696 h 916"/>
              <a:gd name="T4" fmla="*/ 352 w 420"/>
              <a:gd name="T5" fmla="*/ 492 h 916"/>
              <a:gd name="T6" fmla="*/ 288 w 420"/>
              <a:gd name="T7" fmla="*/ 356 h 916"/>
              <a:gd name="T8" fmla="*/ 216 w 420"/>
              <a:gd name="T9" fmla="*/ 244 h 916"/>
              <a:gd name="T10" fmla="*/ 156 w 420"/>
              <a:gd name="T11" fmla="*/ 152 h 916"/>
              <a:gd name="T12" fmla="*/ 84 w 420"/>
              <a:gd name="T13" fmla="*/ 84 h 916"/>
              <a:gd name="T14" fmla="*/ 0 w 420"/>
              <a:gd name="T15" fmla="*/ 0 h 9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0"/>
              <a:gd name="T25" fmla="*/ 0 h 916"/>
              <a:gd name="T26" fmla="*/ 420 w 420"/>
              <a:gd name="T27" fmla="*/ 916 h 9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0" h="916">
                <a:moveTo>
                  <a:pt x="420" y="916"/>
                </a:moveTo>
                <a:cubicBezTo>
                  <a:pt x="417" y="841"/>
                  <a:pt x="415" y="767"/>
                  <a:pt x="404" y="696"/>
                </a:cubicBezTo>
                <a:cubicBezTo>
                  <a:pt x="393" y="625"/>
                  <a:pt x="371" y="549"/>
                  <a:pt x="352" y="492"/>
                </a:cubicBezTo>
                <a:cubicBezTo>
                  <a:pt x="333" y="435"/>
                  <a:pt x="311" y="397"/>
                  <a:pt x="288" y="356"/>
                </a:cubicBezTo>
                <a:cubicBezTo>
                  <a:pt x="265" y="315"/>
                  <a:pt x="238" y="278"/>
                  <a:pt x="216" y="244"/>
                </a:cubicBezTo>
                <a:cubicBezTo>
                  <a:pt x="194" y="210"/>
                  <a:pt x="178" y="179"/>
                  <a:pt x="156" y="152"/>
                </a:cubicBezTo>
                <a:cubicBezTo>
                  <a:pt x="134" y="125"/>
                  <a:pt x="110" y="109"/>
                  <a:pt x="84" y="84"/>
                </a:cubicBezTo>
                <a:cubicBezTo>
                  <a:pt x="58" y="59"/>
                  <a:pt x="15" y="15"/>
                  <a:pt x="0" y="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r-Latn-CS"/>
          </a:p>
        </p:txBody>
      </p:sp>
      <p:sp>
        <p:nvSpPr>
          <p:cNvPr id="216076" name="Freeform 12"/>
          <p:cNvSpPr>
            <a:spLocks/>
          </p:cNvSpPr>
          <p:nvPr/>
        </p:nvSpPr>
        <p:spPr bwMode="auto">
          <a:xfrm rot="1140118" flipH="1">
            <a:off x="2070100" y="3384550"/>
            <a:ext cx="666750" cy="1454150"/>
          </a:xfrm>
          <a:custGeom>
            <a:avLst/>
            <a:gdLst>
              <a:gd name="T0" fmla="*/ 420 w 420"/>
              <a:gd name="T1" fmla="*/ 916 h 916"/>
              <a:gd name="T2" fmla="*/ 404 w 420"/>
              <a:gd name="T3" fmla="*/ 696 h 916"/>
              <a:gd name="T4" fmla="*/ 352 w 420"/>
              <a:gd name="T5" fmla="*/ 492 h 916"/>
              <a:gd name="T6" fmla="*/ 288 w 420"/>
              <a:gd name="T7" fmla="*/ 356 h 916"/>
              <a:gd name="T8" fmla="*/ 216 w 420"/>
              <a:gd name="T9" fmla="*/ 244 h 916"/>
              <a:gd name="T10" fmla="*/ 156 w 420"/>
              <a:gd name="T11" fmla="*/ 152 h 916"/>
              <a:gd name="T12" fmla="*/ 84 w 420"/>
              <a:gd name="T13" fmla="*/ 84 h 916"/>
              <a:gd name="T14" fmla="*/ 0 w 420"/>
              <a:gd name="T15" fmla="*/ 0 h 9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0"/>
              <a:gd name="T25" fmla="*/ 0 h 916"/>
              <a:gd name="T26" fmla="*/ 420 w 420"/>
              <a:gd name="T27" fmla="*/ 916 h 9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0" h="916">
                <a:moveTo>
                  <a:pt x="420" y="916"/>
                </a:moveTo>
                <a:cubicBezTo>
                  <a:pt x="417" y="841"/>
                  <a:pt x="415" y="767"/>
                  <a:pt x="404" y="696"/>
                </a:cubicBezTo>
                <a:cubicBezTo>
                  <a:pt x="393" y="625"/>
                  <a:pt x="371" y="549"/>
                  <a:pt x="352" y="492"/>
                </a:cubicBezTo>
                <a:cubicBezTo>
                  <a:pt x="333" y="435"/>
                  <a:pt x="311" y="397"/>
                  <a:pt x="288" y="356"/>
                </a:cubicBezTo>
                <a:cubicBezTo>
                  <a:pt x="265" y="315"/>
                  <a:pt x="238" y="278"/>
                  <a:pt x="216" y="244"/>
                </a:cubicBezTo>
                <a:cubicBezTo>
                  <a:pt x="194" y="210"/>
                  <a:pt x="178" y="179"/>
                  <a:pt x="156" y="152"/>
                </a:cubicBezTo>
                <a:cubicBezTo>
                  <a:pt x="134" y="125"/>
                  <a:pt x="110" y="109"/>
                  <a:pt x="84" y="84"/>
                </a:cubicBezTo>
                <a:cubicBezTo>
                  <a:pt x="58" y="59"/>
                  <a:pt x="15" y="15"/>
                  <a:pt x="0" y="0"/>
                </a:cubicBezTo>
              </a:path>
            </a:pathLst>
          </a:custGeom>
          <a:noFill/>
          <a:ln w="57150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r-Latn-CS"/>
          </a:p>
        </p:txBody>
      </p:sp>
      <p:sp>
        <p:nvSpPr>
          <p:cNvPr id="216083" name="Text Box 19"/>
          <p:cNvSpPr txBox="1">
            <a:spLocks noChangeArrowheads="1"/>
          </p:cNvSpPr>
          <p:nvPr/>
        </p:nvSpPr>
        <p:spPr bwMode="auto">
          <a:xfrm>
            <a:off x="1643042" y="3643314"/>
            <a:ext cx="8525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 err="1">
                <a:solidFill>
                  <a:srgbClr val="002060"/>
                </a:solidFill>
                <a:latin typeface="Comic Sans MS" pitchFamily="66" charset="0"/>
              </a:rPr>
              <a:t>67</a:t>
            </a:r>
            <a:r>
              <a:rPr lang="en-GB" sz="2400" baseline="30000" dirty="0" err="1">
                <a:solidFill>
                  <a:srgbClr val="002060"/>
                </a:solidFill>
                <a:latin typeface="Comic Sans MS" pitchFamily="66" charset="0"/>
              </a:rPr>
              <a:t>o</a:t>
            </a:r>
            <a:endParaRPr lang="en-GB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16084" name="Text Box 20"/>
          <p:cNvSpPr txBox="1">
            <a:spLocks noChangeArrowheads="1"/>
          </p:cNvSpPr>
          <p:nvPr/>
        </p:nvSpPr>
        <p:spPr bwMode="auto">
          <a:xfrm>
            <a:off x="7486650" y="165735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 err="1">
                <a:solidFill>
                  <a:schemeClr val="accent5">
                    <a:lumMod val="25000"/>
                  </a:schemeClr>
                </a:solidFill>
                <a:latin typeface="Comic Sans MS" pitchFamily="66" charset="0"/>
              </a:rPr>
              <a:t>50</a:t>
            </a:r>
            <a:r>
              <a:rPr lang="en-GB" sz="2400" baseline="30000" dirty="0" err="1">
                <a:solidFill>
                  <a:schemeClr val="accent5">
                    <a:lumMod val="25000"/>
                  </a:schemeClr>
                </a:solidFill>
                <a:latin typeface="Comic Sans MS" pitchFamily="66" charset="0"/>
              </a:rPr>
              <a:t>o</a:t>
            </a:r>
            <a:endParaRPr lang="en-GB" sz="2400" dirty="0">
              <a:solidFill>
                <a:schemeClr val="accent5">
                  <a:lumMod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6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1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74" grpId="0" animBg="1" autoUpdateAnimBg="0"/>
      <p:bldP spid="216075" grpId="0" animBg="1"/>
      <p:bldP spid="216076" grpId="0" animBg="1"/>
      <p:bldP spid="216083" grpId="0"/>
      <p:bldP spid="2160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0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5350" y="3251200"/>
            <a:ext cx="39909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70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3650" y="685800"/>
            <a:ext cx="39909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8" name="Freeform 5"/>
          <p:cNvSpPr>
            <a:spLocks/>
          </p:cNvSpPr>
          <p:nvPr/>
        </p:nvSpPr>
        <p:spPr bwMode="auto">
          <a:xfrm>
            <a:off x="4406900" y="495300"/>
            <a:ext cx="4260850" cy="2305050"/>
          </a:xfrm>
          <a:custGeom>
            <a:avLst/>
            <a:gdLst>
              <a:gd name="T0" fmla="*/ 2684 w 2684"/>
              <a:gd name="T1" fmla="*/ 1452 h 1452"/>
              <a:gd name="T2" fmla="*/ 848 w 2684"/>
              <a:gd name="T3" fmla="*/ 1452 h 1452"/>
              <a:gd name="T4" fmla="*/ 0 w 2684"/>
              <a:gd name="T5" fmla="*/ 0 h 1452"/>
              <a:gd name="T6" fmla="*/ 0 60000 65536"/>
              <a:gd name="T7" fmla="*/ 0 60000 65536"/>
              <a:gd name="T8" fmla="*/ 0 60000 65536"/>
              <a:gd name="T9" fmla="*/ 0 w 2684"/>
              <a:gd name="T10" fmla="*/ 0 h 1452"/>
              <a:gd name="T11" fmla="*/ 2684 w 2684"/>
              <a:gd name="T12" fmla="*/ 1452 h 14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4" h="1452">
                <a:moveTo>
                  <a:pt x="2684" y="1452"/>
                </a:moveTo>
                <a:lnTo>
                  <a:pt x="848" y="1452"/>
                </a:lnTo>
                <a:lnTo>
                  <a:pt x="0" y="0"/>
                </a:lnTo>
              </a:path>
            </a:pathLst>
          </a:custGeom>
          <a:noFill/>
          <a:ln w="508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sr-Latn-CS"/>
          </a:p>
        </p:txBody>
      </p:sp>
      <p:sp>
        <p:nvSpPr>
          <p:cNvPr id="12306" name="Freeform 8"/>
          <p:cNvSpPr>
            <a:spLocks/>
          </p:cNvSpPr>
          <p:nvPr/>
        </p:nvSpPr>
        <p:spPr bwMode="auto">
          <a:xfrm>
            <a:off x="1181100" y="3543300"/>
            <a:ext cx="4724400" cy="1828800"/>
          </a:xfrm>
          <a:custGeom>
            <a:avLst/>
            <a:gdLst>
              <a:gd name="T0" fmla="*/ 0 w 2976"/>
              <a:gd name="T1" fmla="*/ 1152 h 1152"/>
              <a:gd name="T2" fmla="*/ 1860 w 2976"/>
              <a:gd name="T3" fmla="*/ 1152 h 1152"/>
              <a:gd name="T4" fmla="*/ 2976 w 2976"/>
              <a:gd name="T5" fmla="*/ 0 h 1152"/>
              <a:gd name="T6" fmla="*/ 0 60000 65536"/>
              <a:gd name="T7" fmla="*/ 0 60000 65536"/>
              <a:gd name="T8" fmla="*/ 0 60000 65536"/>
              <a:gd name="T9" fmla="*/ 0 w 2976"/>
              <a:gd name="T10" fmla="*/ 0 h 1152"/>
              <a:gd name="T11" fmla="*/ 2976 w 2976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76" h="1152">
                <a:moveTo>
                  <a:pt x="0" y="1152"/>
                </a:moveTo>
                <a:lnTo>
                  <a:pt x="1860" y="1152"/>
                </a:lnTo>
                <a:lnTo>
                  <a:pt x="2976" y="0"/>
                </a:lnTo>
              </a:path>
            </a:pathLst>
          </a:custGeom>
          <a:noFill/>
          <a:ln w="508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sr-Latn-CS"/>
          </a:p>
        </p:txBody>
      </p:sp>
      <p:sp>
        <p:nvSpPr>
          <p:cNvPr id="217098" name="Text Box 10"/>
          <p:cNvSpPr txBox="1">
            <a:spLocks noChangeArrowheads="1"/>
          </p:cNvSpPr>
          <p:nvPr/>
        </p:nvSpPr>
        <p:spPr bwMode="auto">
          <a:xfrm>
            <a:off x="514350" y="928670"/>
            <a:ext cx="27241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400" dirty="0">
                <a:solidFill>
                  <a:srgbClr val="002060"/>
                </a:solidFill>
              </a:rPr>
              <a:t>Мерење на агли со </a:t>
            </a:r>
            <a:r>
              <a:rPr lang="sr-Cyrl-CS" sz="2400" dirty="0" smtClean="0">
                <a:solidFill>
                  <a:srgbClr val="002060"/>
                </a:solidFill>
              </a:rPr>
              <a:t>агломер</a:t>
            </a:r>
            <a:endParaRPr lang="en-GB" sz="2400" dirty="0" smtClean="0">
              <a:solidFill>
                <a:srgbClr val="002060"/>
              </a:solidFill>
            </a:endParaRPr>
          </a:p>
        </p:txBody>
      </p:sp>
      <p:sp>
        <p:nvSpPr>
          <p:cNvPr id="217099" name="Freeform 11"/>
          <p:cNvSpPr>
            <a:spLocks/>
          </p:cNvSpPr>
          <p:nvPr/>
        </p:nvSpPr>
        <p:spPr bwMode="auto">
          <a:xfrm rot="-1641684">
            <a:off x="6604000" y="469900"/>
            <a:ext cx="666750" cy="1454150"/>
          </a:xfrm>
          <a:custGeom>
            <a:avLst/>
            <a:gdLst>
              <a:gd name="T0" fmla="*/ 420 w 420"/>
              <a:gd name="T1" fmla="*/ 916 h 916"/>
              <a:gd name="T2" fmla="*/ 404 w 420"/>
              <a:gd name="T3" fmla="*/ 696 h 916"/>
              <a:gd name="T4" fmla="*/ 352 w 420"/>
              <a:gd name="T5" fmla="*/ 492 h 916"/>
              <a:gd name="T6" fmla="*/ 288 w 420"/>
              <a:gd name="T7" fmla="*/ 356 h 916"/>
              <a:gd name="T8" fmla="*/ 216 w 420"/>
              <a:gd name="T9" fmla="*/ 244 h 916"/>
              <a:gd name="T10" fmla="*/ 156 w 420"/>
              <a:gd name="T11" fmla="*/ 152 h 916"/>
              <a:gd name="T12" fmla="*/ 84 w 420"/>
              <a:gd name="T13" fmla="*/ 84 h 916"/>
              <a:gd name="T14" fmla="*/ 0 w 420"/>
              <a:gd name="T15" fmla="*/ 0 h 9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0"/>
              <a:gd name="T25" fmla="*/ 0 h 916"/>
              <a:gd name="T26" fmla="*/ 420 w 420"/>
              <a:gd name="T27" fmla="*/ 916 h 9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0" h="916">
                <a:moveTo>
                  <a:pt x="420" y="916"/>
                </a:moveTo>
                <a:cubicBezTo>
                  <a:pt x="417" y="841"/>
                  <a:pt x="415" y="767"/>
                  <a:pt x="404" y="696"/>
                </a:cubicBezTo>
                <a:cubicBezTo>
                  <a:pt x="393" y="625"/>
                  <a:pt x="371" y="549"/>
                  <a:pt x="352" y="492"/>
                </a:cubicBezTo>
                <a:cubicBezTo>
                  <a:pt x="333" y="435"/>
                  <a:pt x="311" y="397"/>
                  <a:pt x="288" y="356"/>
                </a:cubicBezTo>
                <a:cubicBezTo>
                  <a:pt x="265" y="315"/>
                  <a:pt x="238" y="278"/>
                  <a:pt x="216" y="244"/>
                </a:cubicBezTo>
                <a:cubicBezTo>
                  <a:pt x="194" y="210"/>
                  <a:pt x="178" y="179"/>
                  <a:pt x="156" y="152"/>
                </a:cubicBezTo>
                <a:cubicBezTo>
                  <a:pt x="134" y="125"/>
                  <a:pt x="110" y="109"/>
                  <a:pt x="84" y="84"/>
                </a:cubicBezTo>
                <a:cubicBezTo>
                  <a:pt x="58" y="59"/>
                  <a:pt x="15" y="15"/>
                  <a:pt x="0" y="0"/>
                </a:cubicBezTo>
              </a:path>
            </a:pathLst>
          </a:cu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r-Latn-CS"/>
          </a:p>
        </p:txBody>
      </p:sp>
      <p:sp>
        <p:nvSpPr>
          <p:cNvPr id="217100" name="Freeform 12"/>
          <p:cNvSpPr>
            <a:spLocks/>
          </p:cNvSpPr>
          <p:nvPr/>
        </p:nvSpPr>
        <p:spPr bwMode="auto">
          <a:xfrm rot="1952819" flipH="1">
            <a:off x="2679700" y="3003550"/>
            <a:ext cx="666750" cy="1454150"/>
          </a:xfrm>
          <a:custGeom>
            <a:avLst/>
            <a:gdLst>
              <a:gd name="T0" fmla="*/ 420 w 420"/>
              <a:gd name="T1" fmla="*/ 916 h 916"/>
              <a:gd name="T2" fmla="*/ 404 w 420"/>
              <a:gd name="T3" fmla="*/ 696 h 916"/>
              <a:gd name="T4" fmla="*/ 352 w 420"/>
              <a:gd name="T5" fmla="*/ 492 h 916"/>
              <a:gd name="T6" fmla="*/ 288 w 420"/>
              <a:gd name="T7" fmla="*/ 356 h 916"/>
              <a:gd name="T8" fmla="*/ 216 w 420"/>
              <a:gd name="T9" fmla="*/ 244 h 916"/>
              <a:gd name="T10" fmla="*/ 156 w 420"/>
              <a:gd name="T11" fmla="*/ 152 h 916"/>
              <a:gd name="T12" fmla="*/ 84 w 420"/>
              <a:gd name="T13" fmla="*/ 84 h 916"/>
              <a:gd name="T14" fmla="*/ 0 w 420"/>
              <a:gd name="T15" fmla="*/ 0 h 9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0"/>
              <a:gd name="T25" fmla="*/ 0 h 916"/>
              <a:gd name="T26" fmla="*/ 420 w 420"/>
              <a:gd name="T27" fmla="*/ 916 h 9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0" h="916">
                <a:moveTo>
                  <a:pt x="420" y="916"/>
                </a:moveTo>
                <a:cubicBezTo>
                  <a:pt x="417" y="841"/>
                  <a:pt x="415" y="767"/>
                  <a:pt x="404" y="696"/>
                </a:cubicBezTo>
                <a:cubicBezTo>
                  <a:pt x="393" y="625"/>
                  <a:pt x="371" y="549"/>
                  <a:pt x="352" y="492"/>
                </a:cubicBezTo>
                <a:cubicBezTo>
                  <a:pt x="333" y="435"/>
                  <a:pt x="311" y="397"/>
                  <a:pt x="288" y="356"/>
                </a:cubicBezTo>
                <a:cubicBezTo>
                  <a:pt x="265" y="315"/>
                  <a:pt x="238" y="278"/>
                  <a:pt x="216" y="244"/>
                </a:cubicBezTo>
                <a:cubicBezTo>
                  <a:pt x="194" y="210"/>
                  <a:pt x="178" y="179"/>
                  <a:pt x="156" y="152"/>
                </a:cubicBezTo>
                <a:cubicBezTo>
                  <a:pt x="134" y="125"/>
                  <a:pt x="110" y="109"/>
                  <a:pt x="84" y="84"/>
                </a:cubicBezTo>
                <a:cubicBezTo>
                  <a:pt x="58" y="59"/>
                  <a:pt x="15" y="15"/>
                  <a:pt x="0" y="0"/>
                </a:cubicBezTo>
              </a:path>
            </a:pathLst>
          </a:custGeom>
          <a:noFill/>
          <a:ln w="57150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r-Latn-CS"/>
          </a:p>
        </p:txBody>
      </p:sp>
      <p:sp>
        <p:nvSpPr>
          <p:cNvPr id="217107" name="Text Box 19"/>
          <p:cNvSpPr txBox="1">
            <a:spLocks noChangeArrowheads="1"/>
          </p:cNvSpPr>
          <p:nvPr/>
        </p:nvSpPr>
        <p:spPr bwMode="auto">
          <a:xfrm>
            <a:off x="2305050" y="3314700"/>
            <a:ext cx="93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 err="1">
                <a:solidFill>
                  <a:srgbClr val="0070C0"/>
                </a:solidFill>
                <a:latin typeface="Comic Sans MS" pitchFamily="66" charset="0"/>
              </a:rPr>
              <a:t>135</a:t>
            </a:r>
            <a:r>
              <a:rPr lang="en-GB" sz="2400" baseline="30000" dirty="0" err="1">
                <a:solidFill>
                  <a:srgbClr val="0070C0"/>
                </a:solidFill>
                <a:latin typeface="Comic Sans MS" pitchFamily="66" charset="0"/>
              </a:rPr>
              <a:t>o</a:t>
            </a:r>
            <a:endParaRPr lang="en-GB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217108" name="Text Box 20"/>
          <p:cNvSpPr txBox="1">
            <a:spLocks noChangeArrowheads="1"/>
          </p:cNvSpPr>
          <p:nvPr/>
        </p:nvSpPr>
        <p:spPr bwMode="auto">
          <a:xfrm>
            <a:off x="6953250" y="819150"/>
            <a:ext cx="87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 err="1">
                <a:solidFill>
                  <a:srgbClr val="FF0000"/>
                </a:solidFill>
                <a:latin typeface="Comic Sans MS" pitchFamily="66" charset="0"/>
              </a:rPr>
              <a:t>120</a:t>
            </a:r>
            <a:r>
              <a:rPr lang="en-GB" sz="2400" baseline="300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7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8" grpId="0"/>
      <p:bldP spid="217099" grpId="0" animBg="1"/>
      <p:bldP spid="217100" grpId="0" animBg="1"/>
      <p:bldP spid="217107" grpId="0"/>
      <p:bldP spid="2171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609600"/>
            <a:ext cx="7715304" cy="1143000"/>
          </a:xfrm>
        </p:spPr>
        <p:txBody>
          <a:bodyPr/>
          <a:lstStyle/>
          <a:p>
            <a:r>
              <a:rPr lang="mk-MK" sz="3600" b="1" dirty="0" smtClean="0">
                <a:latin typeface="Comic Sans MS" pitchFamily="66" charset="0"/>
              </a:rPr>
              <a:t>КАКО СЕ ЦРТААТ АГЛИ СО АГЛОМЕР</a:t>
            </a:r>
            <a:endParaRPr lang="en-US" sz="3600" b="1" dirty="0">
              <a:latin typeface="Comic Sans MS" pitchFamily="66" charset="0"/>
            </a:endParaRPr>
          </a:p>
        </p:txBody>
      </p:sp>
      <p:pic>
        <p:nvPicPr>
          <p:cNvPr id="10244" name="Picture 4" descr="Protra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1591" y="2060848"/>
            <a:ext cx="6824190" cy="37444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289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44624"/>
            <a:ext cx="7961538" cy="720080"/>
          </a:xfrm>
        </p:spPr>
        <p:txBody>
          <a:bodyPr/>
          <a:lstStyle/>
          <a:p>
            <a:r>
              <a:rPr lang="mk-MK" sz="2800" b="1" dirty="0" smtClean="0">
                <a:latin typeface="Comic Sans MS" pitchFamily="66" charset="0"/>
              </a:rPr>
              <a:t>Да се нацрта агол од 73</a:t>
            </a:r>
            <a:r>
              <a:rPr lang="mk-MK" sz="2800" b="1" baseline="30000" dirty="0" smtClean="0">
                <a:latin typeface="Comic Sans MS" pitchFamily="66" charset="0"/>
              </a:rPr>
              <a:t>0</a:t>
            </a:r>
            <a:r>
              <a:rPr lang="mk-MK" sz="2800" b="1" dirty="0" smtClean="0">
                <a:latin typeface="Comic Sans MS" pitchFamily="66" charset="0"/>
              </a:rPr>
              <a:t>.</a:t>
            </a:r>
            <a:endParaRPr lang="en-US" sz="2800" b="1" dirty="0">
              <a:latin typeface="Comic Sans MS" pitchFamily="66" charset="0"/>
            </a:endParaRPr>
          </a:p>
        </p:txBody>
      </p:sp>
      <p:pic>
        <p:nvPicPr>
          <p:cNvPr id="10244" name="Picture 4" descr="Protra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8478" y="3055912"/>
            <a:ext cx="3960813" cy="2173288"/>
          </a:xfrm>
          <a:prstGeom prst="rect">
            <a:avLst/>
          </a:prstGeom>
          <a:noFill/>
        </p:spPr>
      </p:pic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4138885" y="2047800"/>
            <a:ext cx="1009179" cy="293975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r-Latn-C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138885" y="4985964"/>
            <a:ext cx="3673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/>
            <a:tailEnd/>
          </a:ln>
          <a:effectLst/>
        </p:spPr>
        <p:txBody>
          <a:bodyPr/>
          <a:lstStyle/>
          <a:p>
            <a:endParaRPr lang="sr-Latn-CS"/>
          </a:p>
        </p:txBody>
      </p:sp>
      <p:sp>
        <p:nvSpPr>
          <p:cNvPr id="2" name="Flowchart: Connector 1"/>
          <p:cNvSpPr/>
          <p:nvPr/>
        </p:nvSpPr>
        <p:spPr bwMode="auto">
          <a:xfrm>
            <a:off x="4716016" y="3127928"/>
            <a:ext cx="72000" cy="72000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24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sr-Cyrl-CS" sz="2800" u="sng" dirty="0" smtClean="0">
                <a:latin typeface="Comic Sans MS" pitchFamily="66" charset="0"/>
              </a:rPr>
              <a:t>Задачи</a:t>
            </a:r>
            <a:endParaRPr lang="en-US" sz="2800" u="sng" dirty="0">
              <a:latin typeface="Comic Sans MS" pitchFamily="66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72400" cy="4114800"/>
          </a:xfrm>
        </p:spPr>
        <p:txBody>
          <a:bodyPr/>
          <a:lstStyle/>
          <a:p>
            <a:pPr marL="609600" indent="-609600">
              <a:buFontTx/>
              <a:buAutoNum type="alphaLcParenR"/>
            </a:pPr>
            <a:endParaRPr lang="cy-GB" sz="2400" dirty="0">
              <a:latin typeface="Comic Sans MS" pitchFamily="66" charset="0"/>
            </a:endParaRPr>
          </a:p>
          <a:p>
            <a:pPr marL="609600" indent="-609600">
              <a:buFontTx/>
              <a:buNone/>
            </a:pPr>
            <a:endParaRPr lang="en-US" sz="2400" dirty="0">
              <a:latin typeface="Comic Sans MS" pitchFamily="66" charset="0"/>
            </a:endParaRPr>
          </a:p>
        </p:txBody>
      </p:sp>
      <p:pic>
        <p:nvPicPr>
          <p:cNvPr id="19460" name="Picture 4" descr="MCj0340408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30049">
            <a:off x="1403350" y="5157788"/>
            <a:ext cx="2806700" cy="1981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57224" y="1643050"/>
            <a:ext cx="742543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>
                <a:solidFill>
                  <a:srgbClr val="002060"/>
                </a:solidFill>
              </a:rPr>
              <a:t>Користејќи агломер, во тетратка нацртај го аголот со големина:</a:t>
            </a:r>
            <a:endParaRPr lang="sr-Cyrl-CS" dirty="0" smtClean="0">
              <a:solidFill>
                <a:srgbClr val="002060"/>
              </a:solidFill>
            </a:endParaRPr>
          </a:p>
          <a:p>
            <a:pPr marL="342900" indent="-342900">
              <a:buAutoNum type="arabicParenR"/>
            </a:pPr>
            <a:r>
              <a:rPr lang="sr-Cyrl-CS" dirty="0" smtClean="0">
                <a:solidFill>
                  <a:srgbClr val="002060"/>
                </a:solidFill>
              </a:rPr>
              <a:t>45</a:t>
            </a:r>
            <a:r>
              <a:rPr lang="en-US" dirty="0" smtClean="0">
                <a:solidFill>
                  <a:srgbClr val="002060"/>
                </a:solidFill>
              </a:rPr>
              <a:t>°</a:t>
            </a:r>
            <a:r>
              <a:rPr lang="sr-Cyrl-CS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AutoNum type="arabicParenR"/>
            </a:pPr>
            <a:r>
              <a:rPr lang="sr-Cyrl-CS" dirty="0" smtClean="0">
                <a:solidFill>
                  <a:srgbClr val="002060"/>
                </a:solidFill>
              </a:rPr>
              <a:t>52</a:t>
            </a:r>
            <a:r>
              <a:rPr lang="en-US" dirty="0" smtClean="0">
                <a:solidFill>
                  <a:srgbClr val="002060"/>
                </a:solidFill>
              </a:rPr>
              <a:t>°</a:t>
            </a:r>
            <a:endParaRPr lang="sr-Cyrl-CS" dirty="0" smtClean="0">
              <a:solidFill>
                <a:srgbClr val="002060"/>
              </a:solidFill>
            </a:endParaRPr>
          </a:p>
          <a:p>
            <a:pPr marL="342900" indent="-342900">
              <a:buAutoNum type="arabicParenR"/>
            </a:pPr>
            <a:r>
              <a:rPr lang="sr-Cyrl-CS" dirty="0" smtClean="0">
                <a:solidFill>
                  <a:srgbClr val="002060"/>
                </a:solidFill>
              </a:rPr>
              <a:t>78</a:t>
            </a:r>
            <a:r>
              <a:rPr lang="en-US" dirty="0" smtClean="0">
                <a:solidFill>
                  <a:srgbClr val="002060"/>
                </a:solidFill>
              </a:rPr>
              <a:t>°</a:t>
            </a:r>
            <a:endParaRPr lang="sr-Cyrl-CS" dirty="0" smtClean="0">
              <a:solidFill>
                <a:srgbClr val="002060"/>
              </a:solidFill>
            </a:endParaRPr>
          </a:p>
          <a:p>
            <a:pPr marL="342900" indent="-342900">
              <a:buAutoNum type="arabicParenR"/>
            </a:pPr>
            <a:r>
              <a:rPr lang="sr-Cyrl-CS" dirty="0" smtClean="0">
                <a:solidFill>
                  <a:srgbClr val="002060"/>
                </a:solidFill>
              </a:rPr>
              <a:t>106</a:t>
            </a:r>
            <a:r>
              <a:rPr lang="en-US" dirty="0" smtClean="0">
                <a:solidFill>
                  <a:srgbClr val="002060"/>
                </a:solidFill>
              </a:rPr>
              <a:t>°</a:t>
            </a:r>
            <a:endParaRPr lang="sr-Cyrl-CS" dirty="0" smtClean="0">
              <a:solidFill>
                <a:srgbClr val="002060"/>
              </a:solidFill>
            </a:endParaRPr>
          </a:p>
          <a:p>
            <a:pPr marL="342900" indent="-342900">
              <a:buAutoNum type="arabicParenR"/>
            </a:pPr>
            <a:r>
              <a:rPr lang="sr-Cyrl-CS" dirty="0" smtClean="0">
                <a:solidFill>
                  <a:srgbClr val="002060"/>
                </a:solidFill>
              </a:rPr>
              <a:t>170</a:t>
            </a:r>
            <a:r>
              <a:rPr lang="en-US" dirty="0" smtClean="0">
                <a:solidFill>
                  <a:srgbClr val="002060"/>
                </a:solidFill>
              </a:rPr>
              <a:t>°</a:t>
            </a:r>
            <a:endParaRPr lang="sr-Cyrl-CS" dirty="0" smtClean="0">
              <a:solidFill>
                <a:srgbClr val="002060"/>
              </a:solidFill>
            </a:endParaRPr>
          </a:p>
          <a:p>
            <a:pPr marL="342900" indent="-342900">
              <a:buAutoNum type="arabicParenR"/>
            </a:pPr>
            <a:r>
              <a:rPr lang="sr-Cyrl-CS" dirty="0" smtClean="0">
                <a:solidFill>
                  <a:srgbClr val="002060"/>
                </a:solidFill>
              </a:rPr>
              <a:t>120</a:t>
            </a:r>
            <a:r>
              <a:rPr lang="en-US" dirty="0" smtClean="0">
                <a:solidFill>
                  <a:srgbClr val="002060"/>
                </a:solidFill>
              </a:rPr>
              <a:t>°</a:t>
            </a:r>
            <a:endParaRPr lang="sr-Cyrl-CS" dirty="0" smtClean="0">
              <a:solidFill>
                <a:srgbClr val="002060"/>
              </a:solidFill>
            </a:endParaRPr>
          </a:p>
          <a:p>
            <a:pPr marL="342900" indent="-342900">
              <a:buAutoNum type="arabicParenR"/>
            </a:pPr>
            <a:r>
              <a:rPr lang="sr-Cyrl-CS" dirty="0" smtClean="0">
                <a:solidFill>
                  <a:srgbClr val="002060"/>
                </a:solidFill>
              </a:rPr>
              <a:t>330</a:t>
            </a:r>
            <a:r>
              <a:rPr lang="en-US" dirty="0" smtClean="0">
                <a:solidFill>
                  <a:srgbClr val="002060"/>
                </a:solidFill>
              </a:rPr>
              <a:t>°</a:t>
            </a:r>
            <a:endParaRPr lang="sr-Cyrl-CS" dirty="0" smtClean="0">
              <a:solidFill>
                <a:srgbClr val="002060"/>
              </a:solidFill>
            </a:endParaRPr>
          </a:p>
          <a:p>
            <a:pPr marL="342900" indent="-342900">
              <a:buAutoNum type="arabicParenR"/>
            </a:pPr>
            <a:r>
              <a:rPr lang="sr-Cyrl-CS" dirty="0" smtClean="0">
                <a:solidFill>
                  <a:srgbClr val="002060"/>
                </a:solidFill>
              </a:rPr>
              <a:t>297</a:t>
            </a:r>
            <a:r>
              <a:rPr lang="en-US" dirty="0" smtClean="0">
                <a:solidFill>
                  <a:srgbClr val="002060"/>
                </a:solidFill>
              </a:rPr>
              <a:t>°</a:t>
            </a:r>
            <a:endParaRPr lang="sr-Latn-C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ild_smile_and_wav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212976"/>
            <a:ext cx="2071702" cy="38114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101042" cy="5595958"/>
          </a:xfrm>
        </p:spPr>
        <p:txBody>
          <a:bodyPr/>
          <a:lstStyle/>
          <a:p>
            <a:pPr algn="just"/>
            <a:r>
              <a:rPr lang="sr-Cyrl-CS" sz="2800" dirty="0" smtClean="0">
                <a:latin typeface="Comic Sans MS" pitchFamily="66" charset="0"/>
              </a:rPr>
              <a:t>Мерењето на агли значи споредување на аглите со избрана единица мера</a:t>
            </a:r>
            <a:endParaRPr lang="cy-GB" sz="2800" dirty="0" smtClean="0">
              <a:latin typeface="Comic Sans MS" pitchFamily="66" charset="0"/>
            </a:endParaRPr>
          </a:p>
          <a:p>
            <a:pPr>
              <a:buNone/>
            </a:pPr>
            <a:endParaRPr lang="sr-Cyrl-CS" dirty="0" smtClean="0"/>
          </a:p>
          <a:p>
            <a:pPr algn="just">
              <a:buNone/>
            </a:pPr>
            <a:r>
              <a:rPr lang="sr-Cyrl-CS" dirty="0"/>
              <a:t> </a:t>
            </a:r>
            <a:r>
              <a:rPr lang="sr-Cyrl-CS" dirty="0" smtClean="0"/>
              <a:t>  </a:t>
            </a:r>
            <a:r>
              <a:rPr lang="sr-Cyrl-CS" sz="2800" dirty="0" smtClean="0">
                <a:latin typeface="Comic Sans MS" pitchFamily="66" charset="0"/>
              </a:rPr>
              <a:t>Единицата за мерење на агли се нарекува </a:t>
            </a:r>
            <a:r>
              <a:rPr lang="sr-Cyrl-CS" sz="2800" dirty="0" smtClean="0">
                <a:solidFill>
                  <a:srgbClr val="FF0000"/>
                </a:solidFill>
                <a:latin typeface="Comic Sans MS" pitchFamily="66" charset="0"/>
              </a:rPr>
              <a:t>степен</a:t>
            </a:r>
            <a:r>
              <a:rPr lang="sr-Cyrl-CS" sz="2800" dirty="0" smtClean="0">
                <a:latin typeface="Comic Sans MS" pitchFamily="66" charset="0"/>
              </a:rPr>
              <a:t> (</a:t>
            </a:r>
            <a:r>
              <a:rPr lang="sr-Cyrl-CS" sz="2800" baseline="30000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sr-Cyrl-CS" sz="2800" dirty="0" smtClean="0">
                <a:latin typeface="Comic Sans MS" pitchFamily="66" charset="0"/>
              </a:rPr>
              <a:t>). Помали единици мери се: минута и секунда.</a:t>
            </a:r>
            <a:endParaRPr lang="sr-Cyrl-CS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r-Cyrl-CS" sz="2800" dirty="0">
                <a:latin typeface="Comic Sans MS" pitchFamily="66" charset="0"/>
              </a:rPr>
              <a:t> </a:t>
            </a:r>
            <a:r>
              <a:rPr lang="sr-Cyrl-CS" sz="2800" dirty="0" smtClean="0">
                <a:latin typeface="Comic Sans MS" pitchFamily="66" charset="0"/>
              </a:rPr>
              <a:t>  </a:t>
            </a:r>
          </a:p>
          <a:p>
            <a:pPr>
              <a:buNone/>
            </a:pPr>
            <a:r>
              <a:rPr lang="sr-Cyrl-CS" sz="36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r-Cyrl-CS" sz="3600" dirty="0" smtClean="0">
                <a:solidFill>
                  <a:srgbClr val="FF0000"/>
                </a:solidFill>
                <a:latin typeface="Comic Sans MS" pitchFamily="66" charset="0"/>
              </a:rPr>
              <a:t>                       </a:t>
            </a:r>
            <a:r>
              <a:rPr lang="sr-Latn-CS" sz="3600" dirty="0" smtClean="0">
                <a:solidFill>
                  <a:srgbClr val="FF0000"/>
                </a:solidFill>
                <a:latin typeface="Comic Sans MS" pitchFamily="66" charset="0"/>
              </a:rPr>
              <a:t>     </a:t>
            </a:r>
            <a:r>
              <a:rPr lang="sr-Cyrl-CS" sz="36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°</a:t>
            </a:r>
            <a:r>
              <a:rPr lang="sr-Cyrl-CS" sz="3600" dirty="0" smtClean="0">
                <a:solidFill>
                  <a:srgbClr val="FF0000"/>
                </a:solidFill>
                <a:latin typeface="Comic Sans MS" pitchFamily="66" charset="0"/>
              </a:rPr>
              <a:t> = 60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’</a:t>
            </a:r>
          </a:p>
          <a:p>
            <a:pPr>
              <a:buNone/>
            </a:pP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                             </a:t>
            </a:r>
            <a:r>
              <a:rPr lang="sr-Latn-CS" sz="2800" dirty="0" smtClean="0">
                <a:latin typeface="Comic Sans MS" pitchFamily="66" charset="0"/>
              </a:rPr>
              <a:t>      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Comic Sans MS" pitchFamily="66" charset="0"/>
              </a:rPr>
              <a:t>1’ = 60’’</a:t>
            </a:r>
            <a:endParaRPr lang="mk-MK" sz="36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mk-MK" sz="3600" dirty="0">
                <a:solidFill>
                  <a:srgbClr val="C00000"/>
                </a:solidFill>
                <a:latin typeface="Comic Sans MS" pitchFamily="66" charset="0"/>
              </a:rPr>
              <a:t>	</a:t>
            </a:r>
            <a:r>
              <a:rPr lang="mk-MK" sz="3600" dirty="0" smtClean="0">
                <a:solidFill>
                  <a:srgbClr val="C00000"/>
                </a:solidFill>
                <a:latin typeface="Comic Sans MS" pitchFamily="66" charset="0"/>
              </a:rPr>
              <a:t>				  </a:t>
            </a:r>
            <a:r>
              <a:rPr lang="en-US" sz="36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°</a:t>
            </a:r>
            <a:r>
              <a:rPr lang="en-US" sz="36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= </a:t>
            </a:r>
            <a:r>
              <a:rPr lang="mk-MK" sz="3600" dirty="0" smtClean="0">
                <a:solidFill>
                  <a:srgbClr val="C00000"/>
                </a:solidFill>
                <a:latin typeface="Comic Sans MS" pitchFamily="66" charset="0"/>
              </a:rPr>
              <a:t>3 </a:t>
            </a:r>
            <a:r>
              <a:rPr lang="en-US" sz="3600" dirty="0" smtClean="0">
                <a:solidFill>
                  <a:srgbClr val="C00000"/>
                </a:solidFill>
                <a:latin typeface="Comic Sans MS" pitchFamily="66" charset="0"/>
              </a:rPr>
              <a:t>6</a:t>
            </a:r>
            <a:r>
              <a:rPr lang="mk-MK" sz="3600" dirty="0" smtClean="0">
                <a:solidFill>
                  <a:srgbClr val="C00000"/>
                </a:solidFill>
                <a:latin typeface="Comic Sans MS" pitchFamily="66" charset="0"/>
              </a:rPr>
              <a:t>0</a:t>
            </a:r>
            <a:r>
              <a:rPr lang="en-US" sz="3600" dirty="0" smtClean="0">
                <a:solidFill>
                  <a:srgbClr val="C00000"/>
                </a:solidFill>
                <a:latin typeface="Comic Sans MS" pitchFamily="66" charset="0"/>
              </a:rPr>
              <a:t>0</a:t>
            </a: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’’</a:t>
            </a:r>
            <a:r>
              <a:rPr lang="mk-MK" sz="3600" dirty="0" smtClean="0">
                <a:solidFill>
                  <a:srgbClr val="C00000"/>
                </a:solidFill>
                <a:latin typeface="Comic Sans MS" pitchFamily="66" charset="0"/>
              </a:rPr>
              <a:t> 	</a:t>
            </a:r>
            <a:endParaRPr lang="sr-Cyrl-CS" sz="36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 smtClean="0"/>
              <a:t>   </a:t>
            </a:r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  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0944"/>
            <a:ext cx="8358246" cy="1597856"/>
          </a:xfrm>
        </p:spPr>
        <p:txBody>
          <a:bodyPr/>
          <a:lstStyle/>
          <a:p>
            <a:pPr algn="just"/>
            <a:r>
              <a:rPr lang="sr-Cyrl-CS" sz="3200" dirty="0" smtClean="0">
                <a:solidFill>
                  <a:srgbClr val="7030A0"/>
                </a:solidFill>
                <a:latin typeface="Comic Sans MS" pitchFamily="66" charset="0"/>
              </a:rPr>
              <a:t>За мерење на зададени агли, но и за цртање на агли чија мера е дадена, се користи </a:t>
            </a:r>
            <a:r>
              <a:rPr lang="sr-Cyrl-CS" sz="3200" dirty="0" smtClean="0">
                <a:solidFill>
                  <a:srgbClr val="FF0000"/>
                </a:solidFill>
                <a:latin typeface="Comic Sans MS" pitchFamily="66" charset="0"/>
              </a:rPr>
              <a:t>агломер</a:t>
            </a:r>
            <a:r>
              <a:rPr lang="sr-Cyrl-CS" sz="3200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  <a:endParaRPr lang="en-US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7173" name="Picture 5" descr="Protra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56792"/>
            <a:ext cx="6048375" cy="33178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3836" y="4725144"/>
            <a:ext cx="902466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600" dirty="0" smtClean="0">
                <a:solidFill>
                  <a:srgbClr val="002060"/>
                </a:solidFill>
              </a:rPr>
              <a:t>Агломерот има нацртана скала, а таа е под</a:t>
            </a:r>
            <a:r>
              <a:rPr lang="en-US" sz="2600" dirty="0" smtClean="0">
                <a:solidFill>
                  <a:srgbClr val="002060"/>
                </a:solidFill>
              </a:rPr>
              <a:t>e</a:t>
            </a:r>
            <a:r>
              <a:rPr lang="sr-Cyrl-CS" sz="2600" dirty="0" smtClean="0">
                <a:solidFill>
                  <a:srgbClr val="002060"/>
                </a:solidFill>
              </a:rPr>
              <a:t>лена на 180 ситни делови.</a:t>
            </a:r>
          </a:p>
          <a:p>
            <a:r>
              <a:rPr lang="sr-Cyrl-CS" sz="2600" dirty="0" smtClean="0">
                <a:solidFill>
                  <a:srgbClr val="002060"/>
                </a:solidFill>
              </a:rPr>
              <a:t>Секој </a:t>
            </a:r>
            <a:r>
              <a:rPr lang="mk-MK" sz="2600" dirty="0" smtClean="0">
                <a:solidFill>
                  <a:srgbClr val="002060"/>
                </a:solidFill>
              </a:rPr>
              <a:t>дел</a:t>
            </a:r>
            <a:r>
              <a:rPr lang="sr-Cyrl-CS" sz="2600" dirty="0" smtClean="0">
                <a:solidFill>
                  <a:srgbClr val="002060"/>
                </a:solidFill>
              </a:rPr>
              <a:t> означува </a:t>
            </a:r>
            <a:r>
              <a:rPr lang="cy-GB" sz="2600" dirty="0" smtClean="0">
                <a:solidFill>
                  <a:srgbClr val="002060"/>
                </a:solidFill>
              </a:rPr>
              <a:t>1</a:t>
            </a:r>
            <a:r>
              <a:rPr lang="en-US" sz="2600" dirty="0" smtClean="0">
                <a:solidFill>
                  <a:srgbClr val="002060"/>
                </a:solidFill>
              </a:rPr>
              <a:t>°</a:t>
            </a:r>
            <a:r>
              <a:rPr lang="sr-Cyrl-CS" sz="2600" dirty="0" smtClean="0">
                <a:solidFill>
                  <a:srgbClr val="002060"/>
                </a:solidFill>
              </a:rPr>
              <a:t> .</a:t>
            </a:r>
          </a:p>
          <a:p>
            <a:r>
              <a:rPr lang="sr-Cyrl-CS" sz="2600" dirty="0" smtClean="0">
                <a:solidFill>
                  <a:srgbClr val="002060"/>
                </a:solidFill>
              </a:rPr>
              <a:t>Тоа значи дека скалата на агломерот е поделена на </a:t>
            </a:r>
            <a:r>
              <a:rPr lang="cy-GB" sz="2600" dirty="0" smtClean="0">
                <a:solidFill>
                  <a:srgbClr val="002060"/>
                </a:solidFill>
              </a:rPr>
              <a:t>1</a:t>
            </a:r>
            <a:r>
              <a:rPr lang="sr-Latn-CS" sz="2600" dirty="0" smtClean="0">
                <a:solidFill>
                  <a:srgbClr val="002060"/>
                </a:solidFill>
              </a:rPr>
              <a:t>80</a:t>
            </a:r>
            <a:r>
              <a:rPr lang="en-US" sz="2600" dirty="0" smtClean="0">
                <a:solidFill>
                  <a:srgbClr val="002060"/>
                </a:solidFill>
              </a:rPr>
              <a:t>°</a:t>
            </a:r>
            <a:r>
              <a:rPr lang="sr-Cyrl-CS" sz="2600" dirty="0" smtClean="0">
                <a:solidFill>
                  <a:srgbClr val="002060"/>
                </a:solidFill>
              </a:rPr>
              <a:t> .</a:t>
            </a:r>
            <a:endParaRPr lang="sr-Latn-CS" sz="2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501122" cy="908720"/>
          </a:xfrm>
        </p:spPr>
        <p:txBody>
          <a:bodyPr/>
          <a:lstStyle/>
          <a:p>
            <a:r>
              <a:rPr lang="sr-Cyrl-CS" sz="2400" b="1" dirty="0" smtClean="0">
                <a:latin typeface="Comic Sans MS" pitchFamily="66" charset="0"/>
              </a:rPr>
              <a:t>Како што гледаме Агломерот има на себе нацртано две скале за мерење.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4281518" cy="5143536"/>
          </a:xfrm>
        </p:spPr>
        <p:txBody>
          <a:bodyPr/>
          <a:lstStyle/>
          <a:p>
            <a:pPr algn="just">
              <a:buNone/>
            </a:pPr>
            <a:r>
              <a:rPr lang="sr-Cyrl-CS" sz="2000" dirty="0" smtClean="0">
                <a:latin typeface="Comic Sans MS" pitchFamily="66" charset="0"/>
              </a:rPr>
              <a:t>   </a:t>
            </a:r>
            <a:r>
              <a:rPr lang="sr-Cyrl-CS" sz="2000" dirty="0" smtClean="0">
                <a:solidFill>
                  <a:srgbClr val="FF0000"/>
                </a:solidFill>
                <a:latin typeface="Comic Sans MS" pitchFamily="66" charset="0"/>
              </a:rPr>
              <a:t>Едната скала почнува со нула од левата страна на агломерот и се користи кога кракот е од левата страна</a:t>
            </a:r>
          </a:p>
          <a:p>
            <a:pPr algn="just">
              <a:buNone/>
            </a:pPr>
            <a:r>
              <a:rPr lang="sr-Cyrl-CS" sz="2000" dirty="0" smtClean="0">
                <a:latin typeface="Comic Sans MS" pitchFamily="66" charset="0"/>
              </a:rPr>
              <a:t> </a:t>
            </a:r>
            <a:endParaRPr lang="sr-Latn-CS" sz="2000" dirty="0" smtClean="0">
              <a:latin typeface="Comic Sans MS" pitchFamily="66" charset="0"/>
            </a:endParaRPr>
          </a:p>
          <a:p>
            <a:pPr>
              <a:buNone/>
            </a:pPr>
            <a:endParaRPr lang="sr-Latn-C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9124" y="1571612"/>
            <a:ext cx="4714876" cy="4643470"/>
          </a:xfrm>
        </p:spPr>
        <p:txBody>
          <a:bodyPr/>
          <a:lstStyle/>
          <a:p>
            <a:pPr algn="just">
              <a:buNone/>
            </a:pPr>
            <a:r>
              <a:rPr lang="sr-Cyrl-CS" sz="2000" dirty="0" smtClean="0">
                <a:latin typeface="Comic Sans MS" pitchFamily="66" charset="0"/>
              </a:rPr>
              <a:t>    </a:t>
            </a:r>
            <a:r>
              <a:rPr lang="sr-Cyrl-CS" sz="2000" dirty="0" smtClean="0">
                <a:solidFill>
                  <a:srgbClr val="00B050"/>
                </a:solidFill>
                <a:latin typeface="Comic Sans MS" pitchFamily="66" charset="0"/>
              </a:rPr>
              <a:t>Другата скала почнува со нулом од десната страна на агломерот и се користи кога кракот е од десната страна.</a:t>
            </a:r>
          </a:p>
          <a:p>
            <a:pPr>
              <a:buNone/>
            </a:pPr>
            <a:endParaRPr lang="sr-Latn-CS" dirty="0"/>
          </a:p>
        </p:txBody>
      </p:sp>
      <p:pic>
        <p:nvPicPr>
          <p:cNvPr id="5" name="Picture 1032" descr="protr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429000"/>
            <a:ext cx="4220852" cy="231934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 bwMode="auto">
          <a:xfrm rot="10800000">
            <a:off x="0" y="5572140"/>
            <a:ext cx="2357422" cy="1588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16200000" flipV="1">
            <a:off x="357158" y="3571876"/>
            <a:ext cx="2571768" cy="142876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1032" descr="protr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8735" y="3357562"/>
            <a:ext cx="4295265" cy="2360231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 bwMode="auto">
          <a:xfrm>
            <a:off x="7000892" y="5500702"/>
            <a:ext cx="2143108" cy="1588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 flipH="1" flipV="1">
            <a:off x="6465107" y="3464719"/>
            <a:ext cx="2571768" cy="1500198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714480" y="6000768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rgbClr val="FF0000"/>
                </a:solidFill>
              </a:rPr>
              <a:t>60</a:t>
            </a:r>
            <a:r>
              <a:rPr lang="en-US" sz="2800" dirty="0" smtClean="0">
                <a:solidFill>
                  <a:srgbClr val="FF0000"/>
                </a:solidFill>
              </a:rPr>
              <a:t>°</a:t>
            </a:r>
            <a:endParaRPr lang="sr-Latn-C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43702" y="6000768"/>
            <a:ext cx="829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800" dirty="0">
                <a:solidFill>
                  <a:srgbClr val="00B050"/>
                </a:solidFill>
              </a:rPr>
              <a:t>35</a:t>
            </a:r>
            <a:r>
              <a:rPr lang="en-US" sz="2800" dirty="0" smtClean="0">
                <a:solidFill>
                  <a:srgbClr val="00B050"/>
                </a:solidFill>
              </a:rPr>
              <a:t>°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8391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609600"/>
            <a:ext cx="7715304" cy="1143000"/>
          </a:xfrm>
        </p:spPr>
        <p:txBody>
          <a:bodyPr/>
          <a:lstStyle/>
          <a:p>
            <a:r>
              <a:rPr lang="mk-MK" sz="3600" b="1" dirty="0" smtClean="0">
                <a:latin typeface="Comic Sans MS" pitchFamily="66" charset="0"/>
              </a:rPr>
              <a:t>КАКО СЕ МЕРИ СО АГЛОМЕР</a:t>
            </a:r>
            <a:endParaRPr lang="en-US" sz="3600" b="1" dirty="0">
              <a:latin typeface="Comic Sans MS" pitchFamily="66" charset="0"/>
            </a:endParaRPr>
          </a:p>
        </p:txBody>
      </p:sp>
      <p:pic>
        <p:nvPicPr>
          <p:cNvPr id="10244" name="Picture 4" descr="Protra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1591" y="2060848"/>
            <a:ext cx="6824190" cy="37444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870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8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44624"/>
            <a:ext cx="7961538" cy="1451248"/>
          </a:xfrm>
        </p:spPr>
        <p:txBody>
          <a:bodyPr/>
          <a:lstStyle/>
          <a:p>
            <a:pPr algn="just"/>
            <a:r>
              <a:rPr lang="sr-Cyrl-CS" sz="2800" dirty="0" smtClean="0">
                <a:latin typeface="Comic Sans MS" pitchFamily="66" charset="0"/>
              </a:rPr>
              <a:t>Со правилно поставување на агломерот, лесно можеме да ја прочитаме мерата на некој агол </a:t>
            </a:r>
            <a:r>
              <a:rPr lang="cy-GB" sz="2800" dirty="0" smtClean="0">
                <a:latin typeface="Comic Sans MS" pitchFamily="66" charset="0"/>
              </a:rPr>
              <a:t>.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10244" name="Picture 4" descr="Protra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4122" y="2263824"/>
            <a:ext cx="3960813" cy="2173288"/>
          </a:xfrm>
          <a:prstGeom prst="rect">
            <a:avLst/>
          </a:prstGeom>
          <a:noFill/>
        </p:spPr>
      </p:pic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4138885" y="2119362"/>
            <a:ext cx="2952750" cy="20891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r-Latn-C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138885" y="4206924"/>
            <a:ext cx="3673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r-Latn-C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30942" y="5002088"/>
            <a:ext cx="7961538" cy="10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mk-MK" sz="2800" kern="0" dirty="0" smtClean="0">
                <a:latin typeface="Comic Sans MS" pitchFamily="66" charset="0"/>
              </a:rPr>
              <a:t>Се запрашуваме од кој вид е дадениот агол и на каде е насочен кракот?</a:t>
            </a:r>
            <a:endParaRPr lang="en-US" sz="2800" kern="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4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4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2" name="Picture 8" descr="Protra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5530" y="2564904"/>
            <a:ext cx="3960812" cy="2173288"/>
          </a:xfrm>
          <a:prstGeom prst="rect">
            <a:avLst/>
          </a:prstGeom>
          <a:noFill/>
        </p:spPr>
      </p:pic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3995936" y="2380903"/>
            <a:ext cx="2952750" cy="20891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r-Latn-C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3995936" y="4470053"/>
            <a:ext cx="3673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/>
            <a:tailEnd/>
          </a:ln>
          <a:effectLst/>
        </p:spPr>
        <p:txBody>
          <a:bodyPr/>
          <a:lstStyle/>
          <a:p>
            <a:endParaRPr lang="sr-Latn-CS"/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3744317" y="4652467"/>
            <a:ext cx="485775" cy="976312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Latn-CS"/>
          </a:p>
        </p:txBody>
      </p:sp>
      <p:sp>
        <p:nvSpPr>
          <p:cNvPr id="10" name="TextBox 9"/>
          <p:cNvSpPr txBox="1"/>
          <p:nvPr/>
        </p:nvSpPr>
        <p:spPr>
          <a:xfrm>
            <a:off x="0" y="428604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2800" dirty="0" smtClean="0"/>
              <a:t>Аголот се мери тако што најнапред средината од</a:t>
            </a:r>
          </a:p>
          <a:p>
            <a:pPr algn="ctr"/>
            <a:r>
              <a:rPr lang="sr-Cyrl-CS" sz="2800" dirty="0" smtClean="0"/>
              <a:t>агломерот (отворот) се постави во темето од аголот.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CS" sz="2800" dirty="0" smtClean="0">
                <a:latin typeface="Comic Sans MS" pitchFamily="66" charset="0"/>
              </a:rPr>
              <a:t>Едниот крак од аголот што го мериме да се поклопи со </a:t>
            </a:r>
            <a:r>
              <a:rPr lang="cy-GB" sz="2800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°</a:t>
            </a:r>
            <a:r>
              <a:rPr lang="mk-MK" sz="2800" dirty="0" smtClean="0">
                <a:latin typeface="Comic Sans MS" pitchFamily="66" charset="0"/>
              </a:rPr>
              <a:t>(180</a:t>
            </a:r>
            <a:r>
              <a:rPr lang="mk-MK" sz="2800" baseline="30000" dirty="0" smtClean="0">
                <a:latin typeface="Comic Sans MS" pitchFamily="66" charset="0"/>
              </a:rPr>
              <a:t>0</a:t>
            </a:r>
            <a:r>
              <a:rPr lang="mk-MK" sz="2800" dirty="0" smtClean="0">
                <a:latin typeface="Comic Sans MS" pitchFamily="66" charset="0"/>
              </a:rPr>
              <a:t>)</a:t>
            </a:r>
            <a:r>
              <a:rPr lang="en-US" sz="2800" dirty="0" smtClean="0">
                <a:latin typeface="Comic Sans MS" pitchFamily="66" charset="0"/>
              </a:rPr>
              <a:t>,</a:t>
            </a:r>
            <a:r>
              <a:rPr lang="sr-Cyrl-CS" sz="2800" dirty="0" smtClean="0">
                <a:latin typeface="Comic Sans MS" pitchFamily="66" charset="0"/>
              </a:rPr>
              <a:t> на агломерот</a:t>
            </a:r>
            <a:r>
              <a:rPr lang="sr-Cyrl-CS" sz="2800" dirty="0" smtClean="0"/>
              <a:t> </a:t>
            </a:r>
            <a:br>
              <a:rPr lang="sr-Cyrl-CS" sz="2800" dirty="0" smtClean="0"/>
            </a:br>
            <a:endParaRPr lang="en-US" sz="2800" dirty="0">
              <a:latin typeface="Comic Sans MS" pitchFamily="66" charset="0"/>
            </a:endParaRPr>
          </a:p>
        </p:txBody>
      </p:sp>
      <p:pic>
        <p:nvPicPr>
          <p:cNvPr id="14340" name="Picture 4" descr="Protra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4463" y="2780928"/>
            <a:ext cx="3960812" cy="2173287"/>
          </a:xfrm>
          <a:prstGeom prst="rect">
            <a:avLst/>
          </a:prstGeom>
          <a:noFill/>
        </p:spPr>
      </p:pic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3994869" y="2596927"/>
            <a:ext cx="2952750" cy="20891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r-Latn-C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994869" y="4684489"/>
            <a:ext cx="3673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/>
            <a:tailEnd/>
          </a:ln>
          <a:effectLst/>
        </p:spPr>
        <p:txBody>
          <a:bodyPr/>
          <a:lstStyle/>
          <a:p>
            <a:endParaRPr lang="sr-Latn-CS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5147394" y="4828952"/>
            <a:ext cx="485775" cy="976312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476672"/>
            <a:ext cx="8101042" cy="1716386"/>
          </a:xfrm>
        </p:spPr>
        <p:txBody>
          <a:bodyPr/>
          <a:lstStyle/>
          <a:p>
            <a:pPr algn="just"/>
            <a:r>
              <a:rPr lang="sr-Cyrl-CS" sz="2800" b="1" dirty="0" smtClean="0">
                <a:latin typeface="Comic Sans MS" pitchFamily="66" charset="0"/>
              </a:rPr>
              <a:t>Да ја погледнеме скалата и да прочитаме на кое место се сечат другиот крак од аголот и скалата и ја читаме големината на аголот во степени. </a:t>
            </a:r>
            <a:endParaRPr lang="en-US" sz="2800" b="1" dirty="0">
              <a:latin typeface="Comic Sans MS" pitchFamily="66" charset="0"/>
            </a:endParaRPr>
          </a:p>
        </p:txBody>
      </p:sp>
      <p:pic>
        <p:nvPicPr>
          <p:cNvPr id="15364" name="Picture 4" descr="Protra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8479" y="3176340"/>
            <a:ext cx="3960812" cy="2173287"/>
          </a:xfrm>
          <a:prstGeom prst="rect">
            <a:avLst/>
          </a:prstGeom>
          <a:noFill/>
        </p:spPr>
      </p:pic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4138885" y="2985046"/>
            <a:ext cx="2952750" cy="20891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sr-Latn-C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4138885" y="5072608"/>
            <a:ext cx="36734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oval"/>
            <a:tailEnd/>
          </a:ln>
          <a:effectLst/>
        </p:spPr>
        <p:txBody>
          <a:bodyPr/>
          <a:lstStyle/>
          <a:p>
            <a:endParaRPr lang="sr-Latn-C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 rot="16200000">
            <a:off x="6112941" y="3531940"/>
            <a:ext cx="485775" cy="976312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300"/>
                            </p:stCondLst>
                            <p:childTnLst>
                              <p:par>
                                <p:cTn id="1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7" grpId="0" animBg="1"/>
    </p:bldLst>
  </p:timing>
</p:sld>
</file>

<file path=ppt/theme/theme1.xml><?xml version="1.0" encoding="utf-8"?>
<a:theme xmlns:a="http://schemas.openxmlformats.org/drawingml/2006/main" name="Numbers design template">
  <a:themeElements>
    <a:clrScheme name="Numbers design template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Numbers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Numbers design template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bers design template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bers design templat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Numbers design template</Template>
  <TotalTime>561</TotalTime>
  <Words>329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Comic Sans MS</vt:lpstr>
      <vt:lpstr>Times New Roman</vt:lpstr>
      <vt:lpstr>Numbers design template</vt:lpstr>
      <vt:lpstr>Мерење на агли</vt:lpstr>
      <vt:lpstr>PowerPoint Presentation</vt:lpstr>
      <vt:lpstr>За мерење на зададени агли, но и за цртање на агли чија мера е дадена, се користи агломер.</vt:lpstr>
      <vt:lpstr>Како што гледаме Агломерот има на себе нацртано две скале за мерење.</vt:lpstr>
      <vt:lpstr>КАКО СЕ МЕРИ СО АГЛОМЕР</vt:lpstr>
      <vt:lpstr>Со правилно поставување на агломерот, лесно можеме да ја прочитаме мерата на некој агол .</vt:lpstr>
      <vt:lpstr>PowerPoint Presentation</vt:lpstr>
      <vt:lpstr>Едниот крак од аголот што го мериме да се поклопи со 0°(1800), на агломерот  </vt:lpstr>
      <vt:lpstr>Да ја погледнеме скалата и да прочитаме на кое место се сечат другиот крак од аголот и скалата и ја читаме големината на аголот во степени. </vt:lpstr>
      <vt:lpstr>PowerPoint Presentation</vt:lpstr>
      <vt:lpstr>PowerPoint Presentation</vt:lpstr>
      <vt:lpstr>PowerPoint Presentation</vt:lpstr>
      <vt:lpstr>КАКО СЕ ЦРТААТ АГЛИ СО АГЛОМЕР</vt:lpstr>
      <vt:lpstr>Да се нацрта агол од 730.</vt:lpstr>
      <vt:lpstr>Задачи</vt:lpstr>
    </vt:vector>
  </TitlesOfParts>
  <Manager/>
  <Company>Robert Fowles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measure angles...</dc:title>
  <dc:subject/>
  <dc:creator>Robert Fowles</dc:creator>
  <cp:keywords/>
  <dc:description/>
  <cp:lastModifiedBy>BORCE</cp:lastModifiedBy>
  <cp:revision>36</cp:revision>
  <cp:lastPrinted>1601-01-01T00:00:00Z</cp:lastPrinted>
  <dcterms:created xsi:type="dcterms:W3CDTF">2006-02-04T23:48:07Z</dcterms:created>
  <dcterms:modified xsi:type="dcterms:W3CDTF">2017-11-16T10:24:06Z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TC011811691033</vt:lpwstr>
  </property>
</Properties>
</file>